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3" r:id="rId2"/>
    <p:sldId id="290" r:id="rId3"/>
    <p:sldId id="274" r:id="rId4"/>
    <p:sldId id="291" r:id="rId5"/>
    <p:sldId id="258" r:id="rId6"/>
    <p:sldId id="263" r:id="rId7"/>
    <p:sldId id="264" r:id="rId8"/>
    <p:sldId id="266" r:id="rId9"/>
    <p:sldId id="268" r:id="rId10"/>
    <p:sldId id="269" r:id="rId11"/>
    <p:sldId id="265" r:id="rId12"/>
    <p:sldId id="270" r:id="rId13"/>
    <p:sldId id="271" r:id="rId14"/>
    <p:sldId id="272" r:id="rId15"/>
    <p:sldId id="273" r:id="rId16"/>
    <p:sldId id="259" r:id="rId17"/>
    <p:sldId id="260" r:id="rId18"/>
    <p:sldId id="279" r:id="rId19"/>
    <p:sldId id="281" r:id="rId20"/>
    <p:sldId id="280" r:id="rId21"/>
    <p:sldId id="262" r:id="rId22"/>
    <p:sldId id="261" r:id="rId23"/>
    <p:sldId id="351" r:id="rId24"/>
    <p:sldId id="35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FFF0E6"/>
    <a:srgbClr val="F2E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2"/>
    <p:restoredTop sz="93582"/>
  </p:normalViewPr>
  <p:slideViewPr>
    <p:cSldViewPr snapToGrid="0">
      <p:cViewPr varScale="1">
        <p:scale>
          <a:sx n="123" d="100"/>
          <a:sy n="123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8BDC89-AD3F-402B-8EB8-E2136938B6C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0C66F6-5504-4C3C-95A4-64DBD6C693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Computers are built on binary code (1’s and 0’s). Programming languages help us “talk” to computers more easily. </a:t>
          </a:r>
        </a:p>
      </dgm:t>
    </dgm:pt>
    <dgm:pt modelId="{D4E05B60-AA6C-4CC3-BF11-EAF7BF12DCFB}" type="parTrans" cxnId="{00B77117-3F7C-46A6-9A61-1A7849E256C9}">
      <dgm:prSet/>
      <dgm:spPr/>
      <dgm:t>
        <a:bodyPr/>
        <a:lstStyle/>
        <a:p>
          <a:endParaRPr lang="en-US"/>
        </a:p>
      </dgm:t>
    </dgm:pt>
    <dgm:pt modelId="{24DA2171-2224-4BFF-816F-3048D3FA9A90}" type="sibTrans" cxnId="{00B77117-3F7C-46A6-9A61-1A7849E256C9}">
      <dgm:prSet/>
      <dgm:spPr/>
      <dgm:t>
        <a:bodyPr/>
        <a:lstStyle/>
        <a:p>
          <a:endParaRPr lang="en-US"/>
        </a:p>
      </dgm:t>
    </dgm:pt>
    <dgm:pt modelId="{2E4A8888-5A47-4DC4-A5FC-9F4A3C93E4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Each language has its own syntax/grammar/set of rules and conventions.</a:t>
          </a:r>
        </a:p>
      </dgm:t>
    </dgm:pt>
    <dgm:pt modelId="{25059E43-4176-49B7-8510-D992C34637A3}" type="parTrans" cxnId="{F712672B-6B0D-43E7-AD6B-D887E6764EB2}">
      <dgm:prSet/>
      <dgm:spPr/>
      <dgm:t>
        <a:bodyPr/>
        <a:lstStyle/>
        <a:p>
          <a:endParaRPr lang="en-US"/>
        </a:p>
      </dgm:t>
    </dgm:pt>
    <dgm:pt modelId="{424E0910-B538-4842-9C7C-55EB2BCBBEDA}" type="sibTrans" cxnId="{F712672B-6B0D-43E7-AD6B-D887E6764EB2}">
      <dgm:prSet/>
      <dgm:spPr/>
      <dgm:t>
        <a:bodyPr/>
        <a:lstStyle/>
        <a:p>
          <a:endParaRPr lang="en-US"/>
        </a:p>
      </dgm:t>
    </dgm:pt>
    <dgm:pt modelId="{E77FEA14-2CFB-4E2D-AD2A-1754A95182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Low-level languages are more similar to the binary code whereas high-level languages are more similar to natural language like English.</a:t>
          </a:r>
        </a:p>
      </dgm:t>
    </dgm:pt>
    <dgm:pt modelId="{E6503FBC-3EDB-413B-A0DA-2C76F971C9A8}" type="parTrans" cxnId="{D99D60C4-E8B6-4CD6-AF6B-A6A911365176}">
      <dgm:prSet/>
      <dgm:spPr/>
      <dgm:t>
        <a:bodyPr/>
        <a:lstStyle/>
        <a:p>
          <a:endParaRPr lang="en-US"/>
        </a:p>
      </dgm:t>
    </dgm:pt>
    <dgm:pt modelId="{DFD89EF6-E2D1-4032-9515-EE3A01FA8DB8}" type="sibTrans" cxnId="{D99D60C4-E8B6-4CD6-AF6B-A6A911365176}">
      <dgm:prSet/>
      <dgm:spPr/>
      <dgm:t>
        <a:bodyPr/>
        <a:lstStyle/>
        <a:p>
          <a:endParaRPr lang="en-US"/>
        </a:p>
      </dgm:t>
    </dgm:pt>
    <dgm:pt modelId="{5E8629DE-EF7E-4C7D-A7FB-7131F08DA08B}" type="pres">
      <dgm:prSet presAssocID="{338BDC89-AD3F-402B-8EB8-E2136938B6CB}" presName="root" presStyleCnt="0">
        <dgm:presLayoutVars>
          <dgm:dir/>
          <dgm:resizeHandles val="exact"/>
        </dgm:presLayoutVars>
      </dgm:prSet>
      <dgm:spPr/>
    </dgm:pt>
    <dgm:pt modelId="{B12FD77B-C4B5-4E44-AE06-ED04A9417DB0}" type="pres">
      <dgm:prSet presAssocID="{EA0C66F6-5504-4C3C-95A4-64DBD6C693AA}" presName="compNode" presStyleCnt="0"/>
      <dgm:spPr/>
    </dgm:pt>
    <dgm:pt modelId="{3CA004DE-316C-4B78-8336-059BFD383F88}" type="pres">
      <dgm:prSet presAssocID="{EA0C66F6-5504-4C3C-95A4-64DBD6C693AA}" presName="bgRect" presStyleLbl="bgShp" presStyleIdx="0" presStyleCnt="3"/>
      <dgm:spPr/>
    </dgm:pt>
    <dgm:pt modelId="{891989B3-C977-4D61-9D03-33B897F94826}" type="pres">
      <dgm:prSet presAssocID="{EA0C66F6-5504-4C3C-95A4-64DBD6C693A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ry with solid fill"/>
        </a:ext>
      </dgm:extLst>
    </dgm:pt>
    <dgm:pt modelId="{A5989E6F-EAA0-46EE-AD6D-6676AA473234}" type="pres">
      <dgm:prSet presAssocID="{EA0C66F6-5504-4C3C-95A4-64DBD6C693AA}" presName="spaceRect" presStyleCnt="0"/>
      <dgm:spPr/>
    </dgm:pt>
    <dgm:pt modelId="{C5946A7D-6A61-4A5F-B58C-0F147E959183}" type="pres">
      <dgm:prSet presAssocID="{EA0C66F6-5504-4C3C-95A4-64DBD6C693AA}" presName="parTx" presStyleLbl="revTx" presStyleIdx="0" presStyleCnt="3">
        <dgm:presLayoutVars>
          <dgm:chMax val="0"/>
          <dgm:chPref val="0"/>
        </dgm:presLayoutVars>
      </dgm:prSet>
      <dgm:spPr/>
    </dgm:pt>
    <dgm:pt modelId="{3B4FFFFE-A1B8-4DC9-A230-9C8A69C05057}" type="pres">
      <dgm:prSet presAssocID="{24DA2171-2224-4BFF-816F-3048D3FA9A90}" presName="sibTrans" presStyleCnt="0"/>
      <dgm:spPr/>
    </dgm:pt>
    <dgm:pt modelId="{CA1BE05D-346C-4FB0-8494-79E3A16CA9C4}" type="pres">
      <dgm:prSet presAssocID="{2E4A8888-5A47-4DC4-A5FC-9F4A3C93E4B8}" presName="compNode" presStyleCnt="0"/>
      <dgm:spPr/>
    </dgm:pt>
    <dgm:pt modelId="{6F51D586-1107-4020-89F1-DE61ACB768D0}" type="pres">
      <dgm:prSet presAssocID="{2E4A8888-5A47-4DC4-A5FC-9F4A3C93E4B8}" presName="bgRect" presStyleLbl="bgShp" presStyleIdx="1" presStyleCnt="3"/>
      <dgm:spPr/>
    </dgm:pt>
    <dgm:pt modelId="{5519F20E-BD3B-4479-A448-19678B8D2B38}" type="pres">
      <dgm:prSet presAssocID="{2E4A8888-5A47-4DC4-A5FC-9F4A3C93E4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5CBF3195-D441-4468-8C50-A2206E10441B}" type="pres">
      <dgm:prSet presAssocID="{2E4A8888-5A47-4DC4-A5FC-9F4A3C93E4B8}" presName="spaceRect" presStyleCnt="0"/>
      <dgm:spPr/>
    </dgm:pt>
    <dgm:pt modelId="{113A0F70-5A9F-454E-AA7B-E1DD84BF41EE}" type="pres">
      <dgm:prSet presAssocID="{2E4A8888-5A47-4DC4-A5FC-9F4A3C93E4B8}" presName="parTx" presStyleLbl="revTx" presStyleIdx="1" presStyleCnt="3">
        <dgm:presLayoutVars>
          <dgm:chMax val="0"/>
          <dgm:chPref val="0"/>
        </dgm:presLayoutVars>
      </dgm:prSet>
      <dgm:spPr/>
    </dgm:pt>
    <dgm:pt modelId="{F6721762-C495-4E5C-A202-47C8B78AA4DB}" type="pres">
      <dgm:prSet presAssocID="{424E0910-B538-4842-9C7C-55EB2BCBBEDA}" presName="sibTrans" presStyleCnt="0"/>
      <dgm:spPr/>
    </dgm:pt>
    <dgm:pt modelId="{13BF2C5E-52E5-438E-B57C-47FADF80E0DE}" type="pres">
      <dgm:prSet presAssocID="{E77FEA14-2CFB-4E2D-AD2A-1754A9518225}" presName="compNode" presStyleCnt="0"/>
      <dgm:spPr/>
    </dgm:pt>
    <dgm:pt modelId="{9EA98855-8541-46EC-ACAC-EB25ED9F6061}" type="pres">
      <dgm:prSet presAssocID="{E77FEA14-2CFB-4E2D-AD2A-1754A9518225}" presName="bgRect" presStyleLbl="bgShp" presStyleIdx="2" presStyleCnt="3"/>
      <dgm:spPr/>
    </dgm:pt>
    <dgm:pt modelId="{646F26A9-164C-42F9-82C8-A61D95F95E38}" type="pres">
      <dgm:prSet presAssocID="{E77FEA14-2CFB-4E2D-AD2A-1754A95182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outline"/>
        </a:ext>
      </dgm:extLst>
    </dgm:pt>
    <dgm:pt modelId="{06CDDC4E-F752-4A86-BDCF-334384DC92C3}" type="pres">
      <dgm:prSet presAssocID="{E77FEA14-2CFB-4E2D-AD2A-1754A9518225}" presName="spaceRect" presStyleCnt="0"/>
      <dgm:spPr/>
    </dgm:pt>
    <dgm:pt modelId="{6E5379FD-FE2E-4B04-9EFF-A7E236D859DB}" type="pres">
      <dgm:prSet presAssocID="{E77FEA14-2CFB-4E2D-AD2A-1754A951822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22B5201-CBF4-4928-892C-DA757661FCA3}" type="presOf" srcId="{E77FEA14-2CFB-4E2D-AD2A-1754A9518225}" destId="{6E5379FD-FE2E-4B04-9EFF-A7E236D859DB}" srcOrd="0" destOrd="0" presId="urn:microsoft.com/office/officeart/2018/2/layout/IconVerticalSolidList"/>
    <dgm:cxn modelId="{00B77117-3F7C-46A6-9A61-1A7849E256C9}" srcId="{338BDC89-AD3F-402B-8EB8-E2136938B6CB}" destId="{EA0C66F6-5504-4C3C-95A4-64DBD6C693AA}" srcOrd="0" destOrd="0" parTransId="{D4E05B60-AA6C-4CC3-BF11-EAF7BF12DCFB}" sibTransId="{24DA2171-2224-4BFF-816F-3048D3FA9A90}"/>
    <dgm:cxn modelId="{E797461D-AB2F-4FC6-8646-AA11482546FD}" type="presOf" srcId="{2E4A8888-5A47-4DC4-A5FC-9F4A3C93E4B8}" destId="{113A0F70-5A9F-454E-AA7B-E1DD84BF41EE}" srcOrd="0" destOrd="0" presId="urn:microsoft.com/office/officeart/2018/2/layout/IconVerticalSolidList"/>
    <dgm:cxn modelId="{F712672B-6B0D-43E7-AD6B-D887E6764EB2}" srcId="{338BDC89-AD3F-402B-8EB8-E2136938B6CB}" destId="{2E4A8888-5A47-4DC4-A5FC-9F4A3C93E4B8}" srcOrd="1" destOrd="0" parTransId="{25059E43-4176-49B7-8510-D992C34637A3}" sibTransId="{424E0910-B538-4842-9C7C-55EB2BCBBEDA}"/>
    <dgm:cxn modelId="{C1859B31-99FA-459D-9D9B-A8C9A2E5FFB5}" type="presOf" srcId="{EA0C66F6-5504-4C3C-95A4-64DBD6C693AA}" destId="{C5946A7D-6A61-4A5F-B58C-0F147E959183}" srcOrd="0" destOrd="0" presId="urn:microsoft.com/office/officeart/2018/2/layout/IconVerticalSolidList"/>
    <dgm:cxn modelId="{135997C1-932B-4C25-B302-43EDEB10F02D}" type="presOf" srcId="{338BDC89-AD3F-402B-8EB8-E2136938B6CB}" destId="{5E8629DE-EF7E-4C7D-A7FB-7131F08DA08B}" srcOrd="0" destOrd="0" presId="urn:microsoft.com/office/officeart/2018/2/layout/IconVerticalSolidList"/>
    <dgm:cxn modelId="{D99D60C4-E8B6-4CD6-AF6B-A6A911365176}" srcId="{338BDC89-AD3F-402B-8EB8-E2136938B6CB}" destId="{E77FEA14-2CFB-4E2D-AD2A-1754A9518225}" srcOrd="2" destOrd="0" parTransId="{E6503FBC-3EDB-413B-A0DA-2C76F971C9A8}" sibTransId="{DFD89EF6-E2D1-4032-9515-EE3A01FA8DB8}"/>
    <dgm:cxn modelId="{B2D1C5A2-4B14-436D-B8D9-9615F6523566}" type="presParOf" srcId="{5E8629DE-EF7E-4C7D-A7FB-7131F08DA08B}" destId="{B12FD77B-C4B5-4E44-AE06-ED04A9417DB0}" srcOrd="0" destOrd="0" presId="urn:microsoft.com/office/officeart/2018/2/layout/IconVerticalSolidList"/>
    <dgm:cxn modelId="{CDEFD443-DE86-4FB0-8D49-F58C12B52572}" type="presParOf" srcId="{B12FD77B-C4B5-4E44-AE06-ED04A9417DB0}" destId="{3CA004DE-316C-4B78-8336-059BFD383F88}" srcOrd="0" destOrd="0" presId="urn:microsoft.com/office/officeart/2018/2/layout/IconVerticalSolidList"/>
    <dgm:cxn modelId="{EB180E49-B1C2-4BA5-8F74-18AE0DBE2096}" type="presParOf" srcId="{B12FD77B-C4B5-4E44-AE06-ED04A9417DB0}" destId="{891989B3-C977-4D61-9D03-33B897F94826}" srcOrd="1" destOrd="0" presId="urn:microsoft.com/office/officeart/2018/2/layout/IconVerticalSolidList"/>
    <dgm:cxn modelId="{0C35D13E-4FEB-4A5C-84BE-37052E64EC4A}" type="presParOf" srcId="{B12FD77B-C4B5-4E44-AE06-ED04A9417DB0}" destId="{A5989E6F-EAA0-46EE-AD6D-6676AA473234}" srcOrd="2" destOrd="0" presId="urn:microsoft.com/office/officeart/2018/2/layout/IconVerticalSolidList"/>
    <dgm:cxn modelId="{DB82DAEF-770F-4DE0-A13A-E280500090CA}" type="presParOf" srcId="{B12FD77B-C4B5-4E44-AE06-ED04A9417DB0}" destId="{C5946A7D-6A61-4A5F-B58C-0F147E959183}" srcOrd="3" destOrd="0" presId="urn:microsoft.com/office/officeart/2018/2/layout/IconVerticalSolidList"/>
    <dgm:cxn modelId="{7D9DF8A4-5666-4104-8A85-E8CD689FA35D}" type="presParOf" srcId="{5E8629DE-EF7E-4C7D-A7FB-7131F08DA08B}" destId="{3B4FFFFE-A1B8-4DC9-A230-9C8A69C05057}" srcOrd="1" destOrd="0" presId="urn:microsoft.com/office/officeart/2018/2/layout/IconVerticalSolidList"/>
    <dgm:cxn modelId="{07B77336-77C2-4D8C-BFFF-076502B3CD0E}" type="presParOf" srcId="{5E8629DE-EF7E-4C7D-A7FB-7131F08DA08B}" destId="{CA1BE05D-346C-4FB0-8494-79E3A16CA9C4}" srcOrd="2" destOrd="0" presId="urn:microsoft.com/office/officeart/2018/2/layout/IconVerticalSolidList"/>
    <dgm:cxn modelId="{2F0CE1C3-5C16-4D14-B09A-3C6B6F8BA09A}" type="presParOf" srcId="{CA1BE05D-346C-4FB0-8494-79E3A16CA9C4}" destId="{6F51D586-1107-4020-89F1-DE61ACB768D0}" srcOrd="0" destOrd="0" presId="urn:microsoft.com/office/officeart/2018/2/layout/IconVerticalSolidList"/>
    <dgm:cxn modelId="{3CEBCBA5-085D-4CE4-9D50-5173B717AE05}" type="presParOf" srcId="{CA1BE05D-346C-4FB0-8494-79E3A16CA9C4}" destId="{5519F20E-BD3B-4479-A448-19678B8D2B38}" srcOrd="1" destOrd="0" presId="urn:microsoft.com/office/officeart/2018/2/layout/IconVerticalSolidList"/>
    <dgm:cxn modelId="{9ED23322-DFF5-4826-9B02-D19637F87387}" type="presParOf" srcId="{CA1BE05D-346C-4FB0-8494-79E3A16CA9C4}" destId="{5CBF3195-D441-4468-8C50-A2206E10441B}" srcOrd="2" destOrd="0" presId="urn:microsoft.com/office/officeart/2018/2/layout/IconVerticalSolidList"/>
    <dgm:cxn modelId="{0DD67E6A-F24B-476C-A6F9-B61493D8CA73}" type="presParOf" srcId="{CA1BE05D-346C-4FB0-8494-79E3A16CA9C4}" destId="{113A0F70-5A9F-454E-AA7B-E1DD84BF41EE}" srcOrd="3" destOrd="0" presId="urn:microsoft.com/office/officeart/2018/2/layout/IconVerticalSolidList"/>
    <dgm:cxn modelId="{135143B7-0151-420B-A3AF-40846F24BD1F}" type="presParOf" srcId="{5E8629DE-EF7E-4C7D-A7FB-7131F08DA08B}" destId="{F6721762-C495-4E5C-A202-47C8B78AA4DB}" srcOrd="3" destOrd="0" presId="urn:microsoft.com/office/officeart/2018/2/layout/IconVerticalSolidList"/>
    <dgm:cxn modelId="{BB08E55D-BCB2-4B51-B355-10046D532EFD}" type="presParOf" srcId="{5E8629DE-EF7E-4C7D-A7FB-7131F08DA08B}" destId="{13BF2C5E-52E5-438E-B57C-47FADF80E0DE}" srcOrd="4" destOrd="0" presId="urn:microsoft.com/office/officeart/2018/2/layout/IconVerticalSolidList"/>
    <dgm:cxn modelId="{F742F330-1FDA-48C3-BF0F-72F08DD5DB4F}" type="presParOf" srcId="{13BF2C5E-52E5-438E-B57C-47FADF80E0DE}" destId="{9EA98855-8541-46EC-ACAC-EB25ED9F6061}" srcOrd="0" destOrd="0" presId="urn:microsoft.com/office/officeart/2018/2/layout/IconVerticalSolidList"/>
    <dgm:cxn modelId="{F5A90B38-ECB4-4C6F-9D92-269142561DC4}" type="presParOf" srcId="{13BF2C5E-52E5-438E-B57C-47FADF80E0DE}" destId="{646F26A9-164C-42F9-82C8-A61D95F95E38}" srcOrd="1" destOrd="0" presId="urn:microsoft.com/office/officeart/2018/2/layout/IconVerticalSolidList"/>
    <dgm:cxn modelId="{1176BDDD-D798-4A3E-B6EF-0197B740B616}" type="presParOf" srcId="{13BF2C5E-52E5-438E-B57C-47FADF80E0DE}" destId="{06CDDC4E-F752-4A86-BDCF-334384DC92C3}" srcOrd="2" destOrd="0" presId="urn:microsoft.com/office/officeart/2018/2/layout/IconVerticalSolidList"/>
    <dgm:cxn modelId="{2A726646-9BC6-4F0F-9332-9106284648E6}" type="presParOf" srcId="{13BF2C5E-52E5-438E-B57C-47FADF80E0DE}" destId="{6E5379FD-FE2E-4B04-9EFF-A7E236D859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004DE-316C-4B78-8336-059BFD383F88}">
      <dsp:nvSpPr>
        <dsp:cNvPr id="0" name=""/>
        <dsp:cNvSpPr/>
      </dsp:nvSpPr>
      <dsp:spPr>
        <a:xfrm>
          <a:off x="0" y="531"/>
          <a:ext cx="684739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989B3-C977-4D61-9D03-33B897F94826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46A7D-6A61-4A5F-B58C-0F147E959183}">
      <dsp:nvSpPr>
        <dsp:cNvPr id="0" name=""/>
        <dsp:cNvSpPr/>
      </dsp:nvSpPr>
      <dsp:spPr>
        <a:xfrm>
          <a:off x="1435590" y="531"/>
          <a:ext cx="541179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Computers are built on binary code (1’s and 0’s). Programming languages help us “talk” to computers more easily. </a:t>
          </a:r>
        </a:p>
      </dsp:txBody>
      <dsp:txXfrm>
        <a:off x="1435590" y="531"/>
        <a:ext cx="5411799" cy="1242935"/>
      </dsp:txXfrm>
    </dsp:sp>
    <dsp:sp modelId="{6F51D586-1107-4020-89F1-DE61ACB768D0}">
      <dsp:nvSpPr>
        <dsp:cNvPr id="0" name=""/>
        <dsp:cNvSpPr/>
      </dsp:nvSpPr>
      <dsp:spPr>
        <a:xfrm>
          <a:off x="0" y="1554201"/>
          <a:ext cx="684739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9F20E-BD3B-4479-A448-19678B8D2B38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A0F70-5A9F-454E-AA7B-E1DD84BF41EE}">
      <dsp:nvSpPr>
        <dsp:cNvPr id="0" name=""/>
        <dsp:cNvSpPr/>
      </dsp:nvSpPr>
      <dsp:spPr>
        <a:xfrm>
          <a:off x="1435590" y="1554201"/>
          <a:ext cx="541179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Each language has its own syntax/grammar/set of rules and conventions.</a:t>
          </a:r>
        </a:p>
      </dsp:txBody>
      <dsp:txXfrm>
        <a:off x="1435590" y="1554201"/>
        <a:ext cx="5411799" cy="1242935"/>
      </dsp:txXfrm>
    </dsp:sp>
    <dsp:sp modelId="{9EA98855-8541-46EC-ACAC-EB25ED9F6061}">
      <dsp:nvSpPr>
        <dsp:cNvPr id="0" name=""/>
        <dsp:cNvSpPr/>
      </dsp:nvSpPr>
      <dsp:spPr>
        <a:xfrm>
          <a:off x="0" y="3107870"/>
          <a:ext cx="684739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26A9-164C-42F9-82C8-A61D95F95E38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379FD-FE2E-4B04-9EFF-A7E236D859DB}">
      <dsp:nvSpPr>
        <dsp:cNvPr id="0" name=""/>
        <dsp:cNvSpPr/>
      </dsp:nvSpPr>
      <dsp:spPr>
        <a:xfrm>
          <a:off x="1435590" y="3107870"/>
          <a:ext cx="541179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Low-level languages are more similar to the binary code whereas high-level languages are more similar to natural language like English.</a:t>
          </a:r>
        </a:p>
      </dsp:txBody>
      <dsp:txXfrm>
        <a:off x="1435590" y="3107870"/>
        <a:ext cx="541179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F62E2-2B6F-9F4E-A2FB-E03E6739AA33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4AC9F-70A0-D849-BCDD-F79E2CF1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5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42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58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of R scripting can be performed in base R i.e., the basic R language; packages are developed on top of this base R, usually to make the workflow more efficient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46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Characters – as long as the quotes are present, information will be treated as character </a:t>
            </a:r>
          </a:p>
          <a:p>
            <a:r>
              <a:rPr lang="en-US" dirty="0"/>
              <a:t>Can put anything inside these objects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examples of when the logical operations might be useful (e.g., if you have a dataset where you want to filter patients who have diabetes AND are smokers)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79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44EF6-C03D-D07D-3F64-74B4C962D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F0A14-13D7-DF75-36C0-AA4D188E9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2CC5C-10E2-45E0-FC9E-9D212043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852AB-EFC0-8E20-4D57-4F95249DA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84C5-CC12-1D7E-0DC0-2A1F6D920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4C885-5B4B-5FB6-0BF4-C51EEE2F5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EC362-14FE-92D7-2191-E94F4585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46B03-E592-3FC5-6F14-D02577CD0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D31E8-E221-75B6-B5C9-80255A10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F83B-7298-C2A4-61BF-AB268B2B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C21AB-1CD3-9968-CC39-1FEBF6013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089D1-96ED-266A-C385-AF51CCC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F0F3A-B09E-981E-5229-BABDF638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EFCB6-1B75-285D-C198-30BB2410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04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233CD-664A-6098-EC18-B67E79B7E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DDBD2-EEB9-A252-0C7C-77B051235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6C2A7-BDB5-0F62-62A0-B0E2E23F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A8078-B869-E96E-A73A-65937BAD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0C8D7-746F-0141-C2E5-B5068552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9395-785A-E513-5723-E6316552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7714-79EC-BA8D-4E60-3F8C053B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3D818-6FD9-E564-01FD-FC94C063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C18AE-6B72-E19C-DEC0-28738F09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4D8CE-22B0-C1A3-35F7-EE7EAC280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AE11-6D2B-3D10-41CB-F6E98FE2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D457D-C0CC-4C91-B926-EB19C1D97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FAF8D-25DC-BFCC-FCA6-24642818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3C88B-9672-684A-982F-AAF8733E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FB80D-4EBF-D4C9-928F-4054CB9C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EE49-9D2E-45B3-8C43-3A5C4BB5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698BC-8A13-9C84-9331-D3CCED51B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D19C6-E92F-1BFC-2664-9E3110407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4A0E1-8DE0-D288-719D-DB5C1D7D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EC61-859B-BB60-F2FA-DA7E50CB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ACC04-9C35-3AC9-8CFB-496D1199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8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5107-5109-FA79-4C37-45970C35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041C8-303F-874D-D943-3AEE295BE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25C60-6BCA-FCB8-5E37-B00ED082D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B2980-F4FB-7F70-6E4A-52872D998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8EEB33-E5FE-DA43-5321-B4273226D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63A17-7C9F-788E-6E0E-720B1191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058EFC-C2FC-CEDE-064E-74FDB334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89797-0A1F-584B-59E3-973CE438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9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7122-64CA-BB90-CE63-936487523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466CA-7277-0DB3-A1E5-88D35F67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025F3-F748-931E-4850-48D3FEFA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59A3D-924B-8554-C39E-13EBF80F3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4A3F65-9756-78D7-C5C5-E38BB41D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F7F7D-E425-A780-ED1F-27CCD6B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2EAED-89E5-88F2-4D79-00B07435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6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C3B2-59FA-B8D5-46FF-44914667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7C6F7-4338-529B-659D-37C2B1C6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3C08D-EA36-7383-4368-EE5E5B347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FC959-6E90-1844-15E3-8E96598A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DC178-B47A-5BDC-B85B-2CFB8A62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CC1B3-D9E2-B0CE-E3AC-77826F6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4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067B-4FA0-A147-9980-7BEE7B4F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D2C360-DB5E-55A9-08E8-E31CEEE26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9519E-B68B-D43A-72FA-C69BF5C9A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6CF99-D357-A2A6-DD7A-0FD69185E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F89C2-1CBF-9070-C56C-A862EC2C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538E1-D383-A2E7-E437-BD60E031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1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3E8E07-C74B-4307-B5DD-44CACF10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00275-070E-F5A0-9BE2-3F7B4B27F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3759-294B-EC55-2592-6A5AE3B79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F08A79-BB90-7F41-AFEE-2F47D7C2186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8335-67E0-E09E-044D-5FEEB297F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D4F97-CD47-C75E-BA11-09455D942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2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DBC11-4077-79FA-30D8-2FAACE464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1856" y="2944090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 Programming &amp;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8024B-61E5-F3CE-1D31-85D5199D0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1858" y="953037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Workshop 1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September 10, 2024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2E43A7-3C2E-7088-A058-9C3791ED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27" b="7635"/>
          <a:stretch/>
        </p:blipFill>
        <p:spPr>
          <a:xfrm>
            <a:off x="928568" y="391251"/>
            <a:ext cx="5145878" cy="60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9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5AA21-D050-EA27-F612-43B77D5E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2695"/>
            <a:ext cx="7772400" cy="48526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697123-AD29-9A59-D6A5-030EED0D6D54}"/>
              </a:ext>
            </a:extLst>
          </p:cNvPr>
          <p:cNvCxnSpPr>
            <a:cxnSpLocks/>
          </p:cNvCxnSpPr>
          <p:nvPr/>
        </p:nvCxnSpPr>
        <p:spPr>
          <a:xfrm flipH="1">
            <a:off x="10031161" y="2018359"/>
            <a:ext cx="69668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AF0484-67C9-F070-E25D-217986F11742}"/>
              </a:ext>
            </a:extLst>
          </p:cNvPr>
          <p:cNvSpPr txBox="1"/>
          <p:nvPr/>
        </p:nvSpPr>
        <p:spPr>
          <a:xfrm>
            <a:off x="10727847" y="1849082"/>
            <a:ext cx="1302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environment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2ABCD-FBC8-DA5B-3378-EEFF2DB247DE}"/>
              </a:ext>
            </a:extLst>
          </p:cNvPr>
          <p:cNvSpPr/>
          <p:nvPr/>
        </p:nvSpPr>
        <p:spPr>
          <a:xfrm>
            <a:off x="7246471" y="1355034"/>
            <a:ext cx="2724844" cy="1649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416B21-B78E-C5A3-3A9C-8B671BBE3235}"/>
              </a:ext>
            </a:extLst>
          </p:cNvPr>
          <p:cNvSpPr txBox="1"/>
          <p:nvPr/>
        </p:nvSpPr>
        <p:spPr>
          <a:xfrm>
            <a:off x="10059790" y="2118211"/>
            <a:ext cx="2092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displays variables and their values 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easily remove unwanted variables (shift to grid view)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History:</a:t>
            </a:r>
            <a:r>
              <a:rPr lang="en-US" sz="1200" dirty="0">
                <a:sym typeface="Wingdings" pitchFamily="2" charset="2"/>
              </a:rPr>
              <a:t> keep track of the commands + operations that have been run (also available in the console)</a:t>
            </a:r>
            <a:endParaRPr lang="en-US" sz="1200" dirty="0"/>
          </a:p>
        </p:txBody>
      </p:sp>
      <p:pic>
        <p:nvPicPr>
          <p:cNvPr id="4" name="Picture 2" descr="Install R and Rstudio: why R rocks 💻 🔥">
            <a:extLst>
              <a:ext uri="{FF2B5EF4-FFF2-40B4-BE49-F238E27FC236}">
                <a16:creationId xmlns:a16="http://schemas.microsoft.com/office/drawing/2014/main" id="{B28B274E-54DB-8618-A223-3B1A01EBE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6" y="136739"/>
            <a:ext cx="2224933" cy="7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45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31870-ED88-49BB-0E27-ED1AAC643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2695"/>
            <a:ext cx="7772400" cy="48526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9C641E-2F0D-076B-3D5A-F76B81F564EB}"/>
              </a:ext>
            </a:extLst>
          </p:cNvPr>
          <p:cNvCxnSpPr/>
          <p:nvPr/>
        </p:nvCxnSpPr>
        <p:spPr>
          <a:xfrm>
            <a:off x="1510908" y="4755178"/>
            <a:ext cx="645398" cy="0"/>
          </a:xfrm>
          <a:prstGeom prst="straightConnector1">
            <a:avLst/>
          </a:prstGeom>
          <a:ln w="3810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B54D4E-982A-9412-BBE8-4B3EEC0038D2}"/>
              </a:ext>
            </a:extLst>
          </p:cNvPr>
          <p:cNvSpPr txBox="1"/>
          <p:nvPr/>
        </p:nvSpPr>
        <p:spPr>
          <a:xfrm>
            <a:off x="653247" y="4585901"/>
            <a:ext cx="904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console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F4A73-10B8-348C-041A-4DA14B4949AE}"/>
              </a:ext>
            </a:extLst>
          </p:cNvPr>
          <p:cNvSpPr/>
          <p:nvPr/>
        </p:nvSpPr>
        <p:spPr>
          <a:xfrm>
            <a:off x="2220686" y="3940628"/>
            <a:ext cx="4996543" cy="1906966"/>
          </a:xfrm>
          <a:prstGeom prst="rect">
            <a:avLst/>
          </a:prstGeom>
          <a:noFill/>
          <a:ln w="381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B4D1CA-25F2-E7CC-FA09-5A10C40440BB}"/>
              </a:ext>
            </a:extLst>
          </p:cNvPr>
          <p:cNvSpPr txBox="1"/>
          <p:nvPr/>
        </p:nvSpPr>
        <p:spPr>
          <a:xfrm>
            <a:off x="163286" y="4965553"/>
            <a:ext cx="2092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shows lines run from the script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all the same things you can do in a dedicated script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on-the-fly programming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BUT it doesn’t save for future use!</a:t>
            </a:r>
          </a:p>
        </p:txBody>
      </p:sp>
      <p:pic>
        <p:nvPicPr>
          <p:cNvPr id="4" name="Picture 2" descr="Install R and Rstudio: why R rocks 💻 🔥">
            <a:extLst>
              <a:ext uri="{FF2B5EF4-FFF2-40B4-BE49-F238E27FC236}">
                <a16:creationId xmlns:a16="http://schemas.microsoft.com/office/drawing/2014/main" id="{BAB146D4-2640-1004-7EBD-2A31011D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6" y="136739"/>
            <a:ext cx="2224933" cy="7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37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D0235-8BFA-8574-7A07-2837B3F2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2695"/>
            <a:ext cx="7772400" cy="48526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6A0C27-8EE2-51EB-F095-9B055271785F}"/>
              </a:ext>
            </a:extLst>
          </p:cNvPr>
          <p:cNvCxnSpPr>
            <a:cxnSpLocks/>
          </p:cNvCxnSpPr>
          <p:nvPr/>
        </p:nvCxnSpPr>
        <p:spPr>
          <a:xfrm flipH="1">
            <a:off x="10031161" y="4739789"/>
            <a:ext cx="6966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3E59A6-1473-05F8-D0B6-EB2BD1DFEDFE}"/>
              </a:ext>
            </a:extLst>
          </p:cNvPr>
          <p:cNvSpPr txBox="1"/>
          <p:nvPr/>
        </p:nvSpPr>
        <p:spPr>
          <a:xfrm>
            <a:off x="10727847" y="4570512"/>
            <a:ext cx="1130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viewer etc.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089599-0919-A413-0A3E-2CA0A9B9ADA6}"/>
              </a:ext>
            </a:extLst>
          </p:cNvPr>
          <p:cNvSpPr/>
          <p:nvPr/>
        </p:nvSpPr>
        <p:spPr>
          <a:xfrm>
            <a:off x="7246471" y="3037115"/>
            <a:ext cx="2724844" cy="2810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8E34C-4C7C-9E4F-B8BA-ACB017F13641}"/>
              </a:ext>
            </a:extLst>
          </p:cNvPr>
          <p:cNvSpPr txBox="1"/>
          <p:nvPr/>
        </p:nvSpPr>
        <p:spPr>
          <a:xfrm>
            <a:off x="10103443" y="4909066"/>
            <a:ext cx="2092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displays figures/plots</a:t>
            </a:r>
          </a:p>
        </p:txBody>
      </p:sp>
      <p:pic>
        <p:nvPicPr>
          <p:cNvPr id="4" name="Picture 2" descr="Install R and Rstudio: why R rocks 💻 🔥">
            <a:extLst>
              <a:ext uri="{FF2B5EF4-FFF2-40B4-BE49-F238E27FC236}">
                <a16:creationId xmlns:a16="http://schemas.microsoft.com/office/drawing/2014/main" id="{47F51CDC-6395-3E2E-029F-6518D6E5A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6" y="136739"/>
            <a:ext cx="2224933" cy="7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4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27E243-1B6C-B3F5-8F2D-76D5A5B1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2695"/>
            <a:ext cx="7772400" cy="48526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6A0C27-8EE2-51EB-F095-9B055271785F}"/>
              </a:ext>
            </a:extLst>
          </p:cNvPr>
          <p:cNvCxnSpPr>
            <a:cxnSpLocks/>
          </p:cNvCxnSpPr>
          <p:nvPr/>
        </p:nvCxnSpPr>
        <p:spPr>
          <a:xfrm flipH="1">
            <a:off x="10031161" y="4739789"/>
            <a:ext cx="6966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3E59A6-1473-05F8-D0B6-EB2BD1DFEDFE}"/>
              </a:ext>
            </a:extLst>
          </p:cNvPr>
          <p:cNvSpPr txBox="1"/>
          <p:nvPr/>
        </p:nvSpPr>
        <p:spPr>
          <a:xfrm>
            <a:off x="10727847" y="4570512"/>
            <a:ext cx="1130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viewer etc.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089599-0919-A413-0A3E-2CA0A9B9ADA6}"/>
              </a:ext>
            </a:extLst>
          </p:cNvPr>
          <p:cNvSpPr/>
          <p:nvPr/>
        </p:nvSpPr>
        <p:spPr>
          <a:xfrm>
            <a:off x="7246471" y="3037115"/>
            <a:ext cx="2724844" cy="2810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8E34C-4C7C-9E4F-B8BA-ACB017F13641}"/>
              </a:ext>
            </a:extLst>
          </p:cNvPr>
          <p:cNvSpPr txBox="1"/>
          <p:nvPr/>
        </p:nvSpPr>
        <p:spPr>
          <a:xfrm>
            <a:off x="10103443" y="4909066"/>
            <a:ext cx="209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displays figures/plots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Packages: lists all the installed packages; check the box to “load” a package</a:t>
            </a:r>
          </a:p>
        </p:txBody>
      </p:sp>
      <p:pic>
        <p:nvPicPr>
          <p:cNvPr id="5" name="Picture 2" descr="Install R and Rstudio: why R rocks 💻 🔥">
            <a:extLst>
              <a:ext uri="{FF2B5EF4-FFF2-40B4-BE49-F238E27FC236}">
                <a16:creationId xmlns:a16="http://schemas.microsoft.com/office/drawing/2014/main" id="{EFFC3475-4814-B800-7293-0DB19A221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6" y="136739"/>
            <a:ext cx="2224933" cy="7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12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38708-5F9E-7E48-E1CD-AF4F1D49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2695"/>
            <a:ext cx="7772400" cy="48526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6A0C27-8EE2-51EB-F095-9B055271785F}"/>
              </a:ext>
            </a:extLst>
          </p:cNvPr>
          <p:cNvCxnSpPr>
            <a:cxnSpLocks/>
          </p:cNvCxnSpPr>
          <p:nvPr/>
        </p:nvCxnSpPr>
        <p:spPr>
          <a:xfrm flipH="1">
            <a:off x="10031161" y="4739789"/>
            <a:ext cx="6966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3E59A6-1473-05F8-D0B6-EB2BD1DFEDFE}"/>
              </a:ext>
            </a:extLst>
          </p:cNvPr>
          <p:cNvSpPr txBox="1"/>
          <p:nvPr/>
        </p:nvSpPr>
        <p:spPr>
          <a:xfrm>
            <a:off x="10727847" y="4570512"/>
            <a:ext cx="1130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viewer etc.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089599-0919-A413-0A3E-2CA0A9B9ADA6}"/>
              </a:ext>
            </a:extLst>
          </p:cNvPr>
          <p:cNvSpPr/>
          <p:nvPr/>
        </p:nvSpPr>
        <p:spPr>
          <a:xfrm>
            <a:off x="7246471" y="3037115"/>
            <a:ext cx="2724844" cy="2810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8E34C-4C7C-9E4F-B8BA-ACB017F13641}"/>
              </a:ext>
            </a:extLst>
          </p:cNvPr>
          <p:cNvSpPr txBox="1"/>
          <p:nvPr/>
        </p:nvSpPr>
        <p:spPr>
          <a:xfrm>
            <a:off x="10103443" y="4909066"/>
            <a:ext cx="209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displays figures/plots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Packages: lists all the installed packages; check the box to “load” a package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Help: documentation for packages and functions</a:t>
            </a:r>
          </a:p>
        </p:txBody>
      </p:sp>
      <p:pic>
        <p:nvPicPr>
          <p:cNvPr id="5" name="Picture 2" descr="Install R and Rstudio: why R rocks 💻 🔥">
            <a:extLst>
              <a:ext uri="{FF2B5EF4-FFF2-40B4-BE49-F238E27FC236}">
                <a16:creationId xmlns:a16="http://schemas.microsoft.com/office/drawing/2014/main" id="{CACE047B-E451-5CEC-5C1C-9100481E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6" y="136739"/>
            <a:ext cx="2224933" cy="7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E3C330E-22AC-D5C5-F82C-6867D3A1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0406"/>
            <a:ext cx="7772400" cy="48371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FD69FF-C413-BA96-D2AE-EC5C14754BCC}"/>
              </a:ext>
            </a:extLst>
          </p:cNvPr>
          <p:cNvCxnSpPr/>
          <p:nvPr/>
        </p:nvCxnSpPr>
        <p:spPr>
          <a:xfrm>
            <a:off x="1510908" y="2033749"/>
            <a:ext cx="645398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15BDA6-EE09-AB5E-E820-9D258B68CA30}"/>
              </a:ext>
            </a:extLst>
          </p:cNvPr>
          <p:cNvSpPr txBox="1"/>
          <p:nvPr/>
        </p:nvSpPr>
        <p:spPr>
          <a:xfrm>
            <a:off x="292690" y="1849082"/>
            <a:ext cx="12892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script/editor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9C641E-2F0D-076B-3D5A-F76B81F564EB}"/>
              </a:ext>
            </a:extLst>
          </p:cNvPr>
          <p:cNvCxnSpPr/>
          <p:nvPr/>
        </p:nvCxnSpPr>
        <p:spPr>
          <a:xfrm>
            <a:off x="1510908" y="4755178"/>
            <a:ext cx="645398" cy="0"/>
          </a:xfrm>
          <a:prstGeom prst="straightConnector1">
            <a:avLst/>
          </a:prstGeom>
          <a:ln w="3810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B54D4E-982A-9412-BBE8-4B3EEC0038D2}"/>
              </a:ext>
            </a:extLst>
          </p:cNvPr>
          <p:cNvSpPr txBox="1"/>
          <p:nvPr/>
        </p:nvSpPr>
        <p:spPr>
          <a:xfrm>
            <a:off x="653247" y="4585901"/>
            <a:ext cx="904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console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697123-AD29-9A59-D6A5-030EED0D6D54}"/>
              </a:ext>
            </a:extLst>
          </p:cNvPr>
          <p:cNvCxnSpPr>
            <a:cxnSpLocks/>
          </p:cNvCxnSpPr>
          <p:nvPr/>
        </p:nvCxnSpPr>
        <p:spPr>
          <a:xfrm flipH="1">
            <a:off x="10031161" y="2018359"/>
            <a:ext cx="69668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AF0484-67C9-F070-E25D-217986F11742}"/>
              </a:ext>
            </a:extLst>
          </p:cNvPr>
          <p:cNvSpPr txBox="1"/>
          <p:nvPr/>
        </p:nvSpPr>
        <p:spPr>
          <a:xfrm>
            <a:off x="10727847" y="1849082"/>
            <a:ext cx="1302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environment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6A0C27-8EE2-51EB-F095-9B055271785F}"/>
              </a:ext>
            </a:extLst>
          </p:cNvPr>
          <p:cNvCxnSpPr>
            <a:cxnSpLocks/>
          </p:cNvCxnSpPr>
          <p:nvPr/>
        </p:nvCxnSpPr>
        <p:spPr>
          <a:xfrm flipH="1">
            <a:off x="10031161" y="4739789"/>
            <a:ext cx="69668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3E59A6-1473-05F8-D0B6-EB2BD1DFEDFE}"/>
              </a:ext>
            </a:extLst>
          </p:cNvPr>
          <p:cNvSpPr txBox="1"/>
          <p:nvPr/>
        </p:nvSpPr>
        <p:spPr>
          <a:xfrm>
            <a:off x="10727847" y="4570512"/>
            <a:ext cx="1130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viewer etc.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4F2EC5-34FB-997E-5339-7E3653EAB318}"/>
              </a:ext>
            </a:extLst>
          </p:cNvPr>
          <p:cNvSpPr/>
          <p:nvPr/>
        </p:nvSpPr>
        <p:spPr>
          <a:xfrm>
            <a:off x="2220686" y="1355033"/>
            <a:ext cx="4996543" cy="25453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F4A73-10B8-348C-041A-4DA14B4949AE}"/>
              </a:ext>
            </a:extLst>
          </p:cNvPr>
          <p:cNvSpPr/>
          <p:nvPr/>
        </p:nvSpPr>
        <p:spPr>
          <a:xfrm>
            <a:off x="2220686" y="3940628"/>
            <a:ext cx="4996543" cy="1906966"/>
          </a:xfrm>
          <a:prstGeom prst="rect">
            <a:avLst/>
          </a:prstGeom>
          <a:noFill/>
          <a:ln w="381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2ABCD-FBC8-DA5B-3378-EEFF2DB247DE}"/>
              </a:ext>
            </a:extLst>
          </p:cNvPr>
          <p:cNvSpPr/>
          <p:nvPr/>
        </p:nvSpPr>
        <p:spPr>
          <a:xfrm>
            <a:off x="7246471" y="1355034"/>
            <a:ext cx="2724844" cy="1649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089599-0919-A413-0A3E-2CA0A9B9ADA6}"/>
              </a:ext>
            </a:extLst>
          </p:cNvPr>
          <p:cNvSpPr/>
          <p:nvPr/>
        </p:nvSpPr>
        <p:spPr>
          <a:xfrm>
            <a:off x="7246471" y="3037115"/>
            <a:ext cx="2724844" cy="2810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C3579-2955-C7AF-9ABF-2164EE7B1334}"/>
              </a:ext>
            </a:extLst>
          </p:cNvPr>
          <p:cNvSpPr txBox="1"/>
          <p:nvPr/>
        </p:nvSpPr>
        <p:spPr>
          <a:xfrm>
            <a:off x="10103443" y="4909066"/>
            <a:ext cx="209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displays figures/plots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Packages: lists all the installed packages; check the box to “load” a package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Help: documentation for packages and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A0D3B-24C1-0976-5B71-146BDCA28BA5}"/>
              </a:ext>
            </a:extLst>
          </p:cNvPr>
          <p:cNvSpPr txBox="1"/>
          <p:nvPr/>
        </p:nvSpPr>
        <p:spPr>
          <a:xfrm>
            <a:off x="163286" y="4965553"/>
            <a:ext cx="2092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shows lines run from the script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all the same things you can do in a dedicated script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on-the-fly programming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BUT it doesn’t save for future use!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BEF72-5B53-A398-49E9-251B0E08D0C4}"/>
              </a:ext>
            </a:extLst>
          </p:cNvPr>
          <p:cNvSpPr txBox="1"/>
          <p:nvPr/>
        </p:nvSpPr>
        <p:spPr>
          <a:xfrm>
            <a:off x="10059790" y="2118211"/>
            <a:ext cx="2092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displays variables and their values 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easily remove unwanted variables (shift to grid view)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History:</a:t>
            </a:r>
            <a:r>
              <a:rPr lang="en-US" sz="1200" dirty="0">
                <a:sym typeface="Wingdings" pitchFamily="2" charset="2"/>
              </a:rPr>
              <a:t> keep track of the commands + operations that have been run (also available in the console)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1B011-C7BE-AF88-758F-F265A973E40D}"/>
              </a:ext>
            </a:extLst>
          </p:cNvPr>
          <p:cNvSpPr txBox="1"/>
          <p:nvPr/>
        </p:nvSpPr>
        <p:spPr>
          <a:xfrm>
            <a:off x="88084" y="2176751"/>
            <a:ext cx="2092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install + load packages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perform operations, create variables, create objects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write functions, loops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import and export data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data exploration, cleaning, analysis, and visualization</a:t>
            </a:r>
          </a:p>
        </p:txBody>
      </p:sp>
      <p:pic>
        <p:nvPicPr>
          <p:cNvPr id="1026" name="Picture 2" descr="Install R and Rstudio: why R rocks 💻 🔥">
            <a:extLst>
              <a:ext uri="{FF2B5EF4-FFF2-40B4-BE49-F238E27FC236}">
                <a16:creationId xmlns:a16="http://schemas.microsoft.com/office/drawing/2014/main" id="{3BF59DB0-4AE0-B447-8863-1B5F27876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6" y="136739"/>
            <a:ext cx="2224933" cy="7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2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7E05-88AC-A786-F339-B1A5969A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Scripting in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BA27F-CF0A-89E5-17D1-A055DAC0F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Installing + loading packages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Shortcuts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Assigning variables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operations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361599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4A02-9DC4-5FE5-CAA5-CB04BE9D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E081-6C38-BC7F-FFF6-FF0787F1D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Collections of functions and datasets in a standardized format.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Similar to libraries in Python.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Many packages are developed by users in the community.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Packages only need to be installed once.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(“package”)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Packages must be loaded each time you open R-Studio.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library(package)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Commonly used packages include: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ggplot2, </a:t>
            </a:r>
            <a:r>
              <a:rPr lang="en-US" sz="1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psych, stats, </a:t>
            </a:r>
            <a:r>
              <a:rPr lang="en-US" sz="1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readr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Many of these are encompassed within the 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package (more in Session 2)</a:t>
            </a:r>
          </a:p>
        </p:txBody>
      </p:sp>
    </p:spTree>
    <p:extLst>
      <p:ext uri="{BB962C8B-B14F-4D97-AF65-F5344CB8AC3E}">
        <p14:creationId xmlns:p14="http://schemas.microsoft.com/office/powerpoint/2010/main" val="2531884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1723-0BA0-E4EC-09BB-11DDCCFE6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2019-0821-0A1F-6FDC-3729EC910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 the current working directory</a:t>
            </a:r>
            <a:r>
              <a:rPr lang="en-US" dirty="0"/>
              <a:t>					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getwd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 the files in the directory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Console vs GUI </a:t>
            </a:r>
            <a:r>
              <a:rPr lang="en-US" dirty="0"/>
              <a:t>					    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list.files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/>
              <a:t> 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the working directory</a:t>
            </a:r>
            <a:r>
              <a:rPr lang="en-US" dirty="0"/>
              <a:t> 					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 documentation for functions/packages</a:t>
            </a:r>
            <a:r>
              <a:rPr lang="en-US" dirty="0"/>
              <a:t>		  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?function()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in data</a:t>
            </a:r>
            <a:r>
              <a:rPr lang="en-US" dirty="0"/>
              <a:t>							    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variable class/type </a:t>
            </a:r>
            <a:r>
              <a:rPr lang="en-US" dirty="0"/>
              <a:t>					           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class()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Comments						       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add comment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7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F81-6C54-0B0C-C8C4-DDD2DC50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2FCA-9D66-76AA-AFFC-0DEC364B1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Ctrl+Enter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runs the current line or selected code; moves on to the next line when complete.</a:t>
            </a:r>
          </a:p>
          <a:p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Option+Enter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runs the current line or selected code; stays on the same line when complete.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(console)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 arrow key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scroll through previously run code; code appears in reverse chronological order.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autocomplete: autocompletes or provides a partial list of stored objects/variables when you start typing in a variable name and press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?function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pulls up the documentation for a given function.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68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83;p28">
            <a:extLst>
              <a:ext uri="{FF2B5EF4-FFF2-40B4-BE49-F238E27FC236}">
                <a16:creationId xmlns:a16="http://schemas.microsoft.com/office/drawing/2014/main" id="{EEFB2E7D-43ED-4BB2-AA4B-CAD63949D371}"/>
              </a:ext>
            </a:extLst>
          </p:cNvPr>
          <p:cNvSpPr txBox="1">
            <a:spLocks/>
          </p:cNvSpPr>
          <p:nvPr/>
        </p:nvSpPr>
        <p:spPr>
          <a:xfrm>
            <a:off x="1524000" y="743206"/>
            <a:ext cx="914400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Centre for Computational Medicine (CCM)</a:t>
            </a:r>
            <a:endParaRPr lang="en-US" sz="33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0D08246-072F-47D0-A0BC-35F554C736B8}"/>
              </a:ext>
            </a:extLst>
          </p:cNvPr>
          <p:cNvSpPr/>
          <p:nvPr/>
        </p:nvSpPr>
        <p:spPr>
          <a:xfrm>
            <a:off x="1848681" y="3999648"/>
            <a:ext cx="3395775" cy="4675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F456C5-F1BF-47A6-8971-CC33905A6D4C}"/>
              </a:ext>
            </a:extLst>
          </p:cNvPr>
          <p:cNvSpPr/>
          <p:nvPr/>
        </p:nvSpPr>
        <p:spPr>
          <a:xfrm>
            <a:off x="1848681" y="3423506"/>
            <a:ext cx="3395775" cy="4675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F8E5989-E1F5-472F-96C4-68B66A0EEC52}"/>
              </a:ext>
            </a:extLst>
          </p:cNvPr>
          <p:cNvSpPr/>
          <p:nvPr/>
        </p:nvSpPr>
        <p:spPr>
          <a:xfrm>
            <a:off x="1848681" y="2834046"/>
            <a:ext cx="3395775" cy="4675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D37B44BF-E205-481B-BB2B-119C46BA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34" y="2883109"/>
            <a:ext cx="476865" cy="4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A9F80007-C50A-4911-B6BE-C1235BD4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24" y="3531140"/>
            <a:ext cx="382299" cy="2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07E9AA74-FF97-402C-A49F-17DB412A0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24" y="4067365"/>
            <a:ext cx="382299" cy="32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002DB4-347F-4F20-807D-DC357AB599DF}"/>
              </a:ext>
            </a:extLst>
          </p:cNvPr>
          <p:cNvSpPr txBox="1"/>
          <p:nvPr/>
        </p:nvSpPr>
        <p:spPr>
          <a:xfrm>
            <a:off x="2473987" y="2941872"/>
            <a:ext cx="259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Arial" panose="020B0604020202020204" pitchFamily="34" charset="0"/>
                <a:cs typeface="Arial" panose="020B0604020202020204" pitchFamily="34" charset="0"/>
              </a:rPr>
              <a:t>Data analysis and grant support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6A4642-506E-4C2A-A2E8-A029797362EB}"/>
              </a:ext>
            </a:extLst>
          </p:cNvPr>
          <p:cNvSpPr txBox="1"/>
          <p:nvPr/>
        </p:nvSpPr>
        <p:spPr>
          <a:xfrm>
            <a:off x="2473987" y="3549064"/>
            <a:ext cx="259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Arial" panose="020B0604020202020204" pitchFamily="34" charset="0"/>
                <a:cs typeface="Arial" panose="020B0604020202020204" pitchFamily="34" charset="0"/>
              </a:rPr>
              <a:t>Tools and pipeline development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0BAA6F-0A11-4B33-985A-2716FC0FFDC7}"/>
              </a:ext>
            </a:extLst>
          </p:cNvPr>
          <p:cNvSpPr txBox="1"/>
          <p:nvPr/>
        </p:nvSpPr>
        <p:spPr>
          <a:xfrm>
            <a:off x="2473987" y="4116525"/>
            <a:ext cx="259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Arial" panose="020B0604020202020204" pitchFamily="34" charset="0"/>
                <a:cs typeface="Arial" panose="020B0604020202020204" pitchFamily="34" charset="0"/>
              </a:rPr>
              <a:t>Workshops and training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E255DA-A75A-5049-A3BF-E5C893A1AEBC}"/>
              </a:ext>
            </a:extLst>
          </p:cNvPr>
          <p:cNvGrpSpPr/>
          <p:nvPr/>
        </p:nvGrpSpPr>
        <p:grpSpPr>
          <a:xfrm>
            <a:off x="6186892" y="2182535"/>
            <a:ext cx="4127147" cy="3018730"/>
            <a:chOff x="6662160" y="2014245"/>
            <a:chExt cx="5109244" cy="3506220"/>
          </a:xfrm>
        </p:grpSpPr>
        <p:sp>
          <p:nvSpPr>
            <p:cNvPr id="28" name="Freeform: Shape 16">
              <a:extLst>
                <a:ext uri="{FF2B5EF4-FFF2-40B4-BE49-F238E27FC236}">
                  <a16:creationId xmlns:a16="http://schemas.microsoft.com/office/drawing/2014/main" id="{1FA1ACA0-87B0-554F-BCE7-CD082DDFF8CD}"/>
                </a:ext>
              </a:extLst>
            </p:cNvPr>
            <p:cNvSpPr/>
            <p:nvPr/>
          </p:nvSpPr>
          <p:spPr>
            <a:xfrm>
              <a:off x="9706205" y="2014245"/>
              <a:ext cx="1342842" cy="1299755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960" tIns="280478" rIns="249960" bIns="280478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</a:pPr>
              <a:r>
                <a:rPr lang="en-CA" sz="1200" dirty="0"/>
                <a:t>HPC</a:t>
              </a:r>
            </a:p>
          </p:txBody>
        </p:sp>
        <p:sp>
          <p:nvSpPr>
            <p:cNvPr id="29" name="Freeform: Shape 18">
              <a:extLst>
                <a:ext uri="{FF2B5EF4-FFF2-40B4-BE49-F238E27FC236}">
                  <a16:creationId xmlns:a16="http://schemas.microsoft.com/office/drawing/2014/main" id="{ED0F1E3B-9598-1346-B013-E44595075268}"/>
                </a:ext>
              </a:extLst>
            </p:cNvPr>
            <p:cNvSpPr/>
            <p:nvPr/>
          </p:nvSpPr>
          <p:spPr>
            <a:xfrm>
              <a:off x="8255935" y="2014245"/>
              <a:ext cx="1342842" cy="1299755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4240" tIns="234758" rIns="204240" bIns="234758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Aft>
                  <a:spcPct val="35000"/>
                </a:spcAft>
              </a:pPr>
              <a:r>
                <a:rPr lang="en-CA" sz="1200" dirty="0"/>
                <a:t>Software </a:t>
              </a:r>
            </a:p>
            <a:p>
              <a:pPr algn="ctr" defTabSz="1200150">
                <a:lnSpc>
                  <a:spcPct val="90000"/>
                </a:lnSpc>
                <a:spcAft>
                  <a:spcPct val="35000"/>
                </a:spcAft>
              </a:pPr>
              <a:r>
                <a:rPr lang="en-CA" sz="1200" dirty="0"/>
                <a:t>&amp; Portals</a:t>
              </a:r>
            </a:p>
          </p:txBody>
        </p:sp>
        <p:sp>
          <p:nvSpPr>
            <p:cNvPr id="30" name="Freeform: Shape 19">
              <a:extLst>
                <a:ext uri="{FF2B5EF4-FFF2-40B4-BE49-F238E27FC236}">
                  <a16:creationId xmlns:a16="http://schemas.microsoft.com/office/drawing/2014/main" id="{95D2D781-3FA9-D24A-BAF8-F5CA39AC4FFF}"/>
                </a:ext>
              </a:extLst>
            </p:cNvPr>
            <p:cNvSpPr/>
            <p:nvPr/>
          </p:nvSpPr>
          <p:spPr>
            <a:xfrm>
              <a:off x="8978292" y="3117478"/>
              <a:ext cx="1342842" cy="1299755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7110" tIns="337628" rIns="307110" bIns="337628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Aft>
                  <a:spcPct val="35000"/>
                </a:spcAft>
              </a:pPr>
              <a:r>
                <a:rPr lang="en-CA" sz="1600" dirty="0"/>
                <a:t>CCM</a:t>
              </a: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AEFF9CB9-C2B4-BD44-89BA-86906AC08AE6}"/>
                </a:ext>
              </a:extLst>
            </p:cNvPr>
            <p:cNvSpPr/>
            <p:nvPr/>
          </p:nvSpPr>
          <p:spPr>
            <a:xfrm>
              <a:off x="10428562" y="3117478"/>
              <a:ext cx="1342842" cy="1299755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4240" tIns="234758" rIns="204240" bIns="234758" numCol="1" spcCol="1270" anchor="ctr" anchorCtr="0">
              <a:noAutofit/>
            </a:bodyPr>
            <a:lstStyle/>
            <a:p>
              <a:pPr algn="ctr" defTabSz="866775">
                <a:lnSpc>
                  <a:spcPct val="90000"/>
                </a:lnSpc>
                <a:spcAft>
                  <a:spcPct val="35000"/>
                </a:spcAft>
              </a:pPr>
              <a:r>
                <a:rPr lang="en-CA" sz="1200" dirty="0"/>
                <a:t>Machine Learning</a:t>
              </a: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B17B3E82-5653-7A4C-BAA7-26AB5D9E7339}"/>
                </a:ext>
              </a:extLst>
            </p:cNvPr>
            <p:cNvSpPr/>
            <p:nvPr/>
          </p:nvSpPr>
          <p:spPr>
            <a:xfrm>
              <a:off x="9706205" y="4220710"/>
              <a:ext cx="1342842" cy="1299755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8535" tIns="309053" rIns="278535" bIns="309053" numCol="1" spcCol="1270" anchor="ctr" anchorCtr="0">
              <a:noAutofit/>
            </a:bodyPr>
            <a:lstStyle/>
            <a:p>
              <a:pPr algn="ctr" defTabSz="866775">
                <a:lnSpc>
                  <a:spcPct val="90000"/>
                </a:lnSpc>
                <a:spcAft>
                  <a:spcPct val="35000"/>
                </a:spcAft>
              </a:pPr>
              <a:r>
                <a:rPr lang="en-CA" sz="1200" dirty="0"/>
                <a:t>-Omics &amp;</a:t>
              </a:r>
            </a:p>
            <a:p>
              <a:pPr algn="ctr" defTabSz="866775">
                <a:lnSpc>
                  <a:spcPct val="90000"/>
                </a:lnSpc>
                <a:spcAft>
                  <a:spcPct val="35000"/>
                </a:spcAft>
              </a:pPr>
              <a:r>
                <a:rPr lang="en-CA" sz="1200" dirty="0"/>
                <a:t>Imaging</a:t>
              </a: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A9F408BC-5F4C-4D41-92F3-353026ADE2DC}"/>
                </a:ext>
              </a:extLst>
            </p:cNvPr>
            <p:cNvSpPr/>
            <p:nvPr/>
          </p:nvSpPr>
          <p:spPr>
            <a:xfrm>
              <a:off x="8255935" y="4220710"/>
              <a:ext cx="1342842" cy="1299755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4240" tIns="234758" rIns="204240" bIns="234758" numCol="1" spcCol="1270" anchor="ctr" anchorCtr="0">
              <a:noAutofit/>
            </a:bodyPr>
            <a:lstStyle/>
            <a:p>
              <a:pPr algn="ctr" defTabSz="866775">
                <a:lnSpc>
                  <a:spcPct val="90000"/>
                </a:lnSpc>
                <a:spcAft>
                  <a:spcPct val="35000"/>
                </a:spcAft>
              </a:pPr>
              <a:r>
                <a:rPr lang="en-CA" sz="1200" dirty="0"/>
                <a:t>Training</a:t>
              </a:r>
            </a:p>
          </p:txBody>
        </p:sp>
        <p:sp>
          <p:nvSpPr>
            <p:cNvPr id="34" name="Arrow: Left-Right 26">
              <a:extLst>
                <a:ext uri="{FF2B5EF4-FFF2-40B4-BE49-F238E27FC236}">
                  <a16:creationId xmlns:a16="http://schemas.microsoft.com/office/drawing/2014/main" id="{D1F60EFA-98D1-B54A-BEDE-E8628015E55F}"/>
                </a:ext>
              </a:extLst>
            </p:cNvPr>
            <p:cNvSpPr/>
            <p:nvPr/>
          </p:nvSpPr>
          <p:spPr>
            <a:xfrm>
              <a:off x="8040009" y="3666551"/>
              <a:ext cx="938283" cy="23731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41" name="Freeform: Shape 18">
              <a:extLst>
                <a:ext uri="{FF2B5EF4-FFF2-40B4-BE49-F238E27FC236}">
                  <a16:creationId xmlns:a16="http://schemas.microsoft.com/office/drawing/2014/main" id="{AE8535DD-2F66-2446-AE2F-FE0AD192EFD4}"/>
                </a:ext>
              </a:extLst>
            </p:cNvPr>
            <p:cNvSpPr/>
            <p:nvPr/>
          </p:nvSpPr>
          <p:spPr>
            <a:xfrm>
              <a:off x="6662160" y="3187839"/>
              <a:ext cx="1342842" cy="1299755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4240" tIns="234758" rIns="204240" bIns="234758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Aft>
                  <a:spcPct val="35000"/>
                </a:spcAft>
              </a:pPr>
              <a:r>
                <a:rPr lang="en-CA" sz="1600" dirty="0">
                  <a:solidFill>
                    <a:schemeClr val="tx1"/>
                  </a:solidFill>
                </a:rPr>
                <a:t>Your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79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BA3B-C644-A49E-5019-35DD3266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data types and objects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9805B6-9027-1F18-E455-AACDB28118B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2578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	        	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“Letters”, “123”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Numeric		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-2, 1.1, 0.0005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Integer		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-1L, 0L, 1L, 2L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Logical/Boolean	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TRUE, FALSE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D500E0-02F6-D80A-BF0D-C0ED5BE55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776" y="1690688"/>
            <a:ext cx="503402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Vectors		     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c()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Lists			     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list()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Matrices		     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matrix()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frames	     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data.frame()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Factors		     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factor()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042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92D9-EE56-D2C2-EEDC-B2245725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0CD6-C03D-C7CC-67BC-882B5CB5F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useful to save the output of a function/operation into a variable that can be used later.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assign values to variables.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EBC02-7BA2-BF57-AE8F-A75C336E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-119" b="58927"/>
          <a:stretch/>
        </p:blipFill>
        <p:spPr>
          <a:xfrm>
            <a:off x="395838" y="3257152"/>
            <a:ext cx="11400324" cy="29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6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BA3B-C644-A49E-5019-35DD3266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operations and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C6F8-8D6C-838C-F0F4-0B35C2521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4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Arithmetic operations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Manual								            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(2+3+4)/3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functions						 	  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mean(c(2,3,4))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operations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 is logical (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Greater than/less than/equal to 			          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&gt; 10; 5 &lt; 10; 5 == 10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Logical operations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 is logical (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both conditions are true 					  	        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 &amp; TRUE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any of the conditions are true					      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 | FALSE</a:t>
            </a:r>
          </a:p>
        </p:txBody>
      </p:sp>
    </p:spTree>
    <p:extLst>
      <p:ext uri="{BB962C8B-B14F-4D97-AF65-F5344CB8AC3E}">
        <p14:creationId xmlns:p14="http://schemas.microsoft.com/office/powerpoint/2010/main" val="98018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62C29-CA0C-7C93-FA8F-12DDF4D3E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12F8-460A-12D7-2D54-FB688483B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Importing and exploring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B7479-0621-5D25-2B4A-3B75F6BA6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4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files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my_text_file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read.delim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(“path/to/filename”, header = TRUE/FALSE)</a:t>
            </a:r>
          </a:p>
          <a:p>
            <a:pPr marL="0" indent="0">
              <a:buNone/>
            </a:pP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CSV files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my_csv_file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(“path/to/ filename”, header = TRUE/FALSE, </a:t>
            </a:r>
            <a:r>
              <a:rPr lang="en-US" sz="1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“,”)</a:t>
            </a:r>
          </a:p>
          <a:p>
            <a:pPr marL="0" indent="0">
              <a:buNone/>
            </a:pP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Quick &amp; easy ways to see object attributes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9305-EC8E-E347-9B4A-3705653D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R Workshops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C468D-9621-FE41-9D1C-54BFB044D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36155"/>
            <a:ext cx="8686800" cy="4525963"/>
          </a:xfrm>
        </p:spPr>
        <p:txBody>
          <a:bodyPr/>
          <a:lstStyle/>
          <a:p>
            <a:r>
              <a:rPr lang="en-US" sz="2400" dirty="0"/>
              <a:t>Tuesday September 17: Data Exploration and Visualization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US" sz="2400" dirty="0"/>
              <a:t>Tuesday September 21: Statistical Testing in R</a:t>
            </a:r>
          </a:p>
          <a:p>
            <a:pPr lvl="1"/>
            <a:r>
              <a:rPr lang="en-CA" sz="2000" dirty="0"/>
              <a:t>Correlations</a:t>
            </a:r>
          </a:p>
          <a:p>
            <a:pPr lvl="1"/>
            <a:r>
              <a:rPr lang="en-US" sz="2000" dirty="0"/>
              <a:t>T-tests</a:t>
            </a:r>
          </a:p>
          <a:p>
            <a:pPr lvl="1"/>
            <a:r>
              <a:rPr lang="en-US" sz="2000" dirty="0"/>
              <a:t>Linear regressions</a:t>
            </a:r>
          </a:p>
        </p:txBody>
      </p:sp>
    </p:spTree>
    <p:extLst>
      <p:ext uri="{BB962C8B-B14F-4D97-AF65-F5344CB8AC3E}">
        <p14:creationId xmlns:p14="http://schemas.microsoft.com/office/powerpoint/2010/main" val="218209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4181-5405-E905-A02D-CD856C11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programming?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8B9E9C-2078-CD4A-F549-904049B41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689238"/>
              </p:ext>
            </p:extLst>
          </p:nvPr>
        </p:nvGraphicFramePr>
        <p:xfrm>
          <a:off x="838200" y="1825625"/>
          <a:ext cx="684739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362" name="Picture 2" descr="6 Programming Languages Your Business Should Be Using">
            <a:extLst>
              <a:ext uri="{FF2B5EF4-FFF2-40B4-BE49-F238E27FC236}">
                <a16:creationId xmlns:a16="http://schemas.microsoft.com/office/drawing/2014/main" id="{EA4BA255-6621-CB56-94D0-02CC9B4C6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355" y="2615877"/>
            <a:ext cx="3706793" cy="24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80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A004DE-316C-4B78-8336-059BFD383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1989B3-C977-4D61-9D03-33B897F94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946A7D-6A61-4A5F-B58C-0F147E959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19F20E-BD3B-4479-A448-19678B8D2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51D586-1107-4020-89F1-DE61ACB76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3A0F70-5A9F-454E-AA7B-E1DD84BF4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A98855-8541-46EC-ACAC-EB25ED9F6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6F26A9-164C-42F9-82C8-A61D95F95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5379FD-FE2E-4B04-9EFF-A7E236D85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1D124-3FD3-076A-10F5-EAB30D8C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940707"/>
          </a:xfrm>
        </p:spPr>
        <p:txBody>
          <a:bodyPr>
            <a:normAutofit/>
          </a:bodyPr>
          <a:lstStyle/>
          <a:p>
            <a:r>
              <a:rPr lang="en-US" sz="4800" dirty="0"/>
              <a:t>Programming uses </a:t>
            </a:r>
            <a:r>
              <a:rPr lang="en-US" sz="2800" dirty="0"/>
              <a:t>(for data analysis)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079D-2C25-3D05-829F-0F60B1D4E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46691"/>
            <a:ext cx="5092194" cy="4130271"/>
          </a:xfrm>
        </p:spPr>
        <p:txBody>
          <a:bodyPr>
            <a:normAutofit/>
          </a:bodyPr>
          <a:lstStyle/>
          <a:p>
            <a:r>
              <a:rPr lang="en-US" sz="2800" dirty="0"/>
              <a:t>Too much data to process</a:t>
            </a:r>
          </a:p>
          <a:p>
            <a:r>
              <a:rPr lang="en-US" sz="2800" dirty="0"/>
              <a:t>Large, complex, diverse data</a:t>
            </a:r>
          </a:p>
          <a:p>
            <a:r>
              <a:rPr lang="en-US" sz="2800" dirty="0"/>
              <a:t>Reproducible analysis</a:t>
            </a:r>
          </a:p>
          <a:p>
            <a:r>
              <a:rPr lang="en-US" sz="2800" dirty="0"/>
              <a:t>Self-documenting </a:t>
            </a:r>
          </a:p>
          <a:p>
            <a:r>
              <a:rPr lang="en-US" sz="2800" dirty="0"/>
              <a:t>Hub of interdisciplinary science</a:t>
            </a:r>
          </a:p>
          <a:p>
            <a:r>
              <a:rPr lang="en-US" sz="2800" dirty="0"/>
              <a:t>Moving from Excel to AI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What is data analysis? Examples and how to start | Zapier">
            <a:extLst>
              <a:ext uri="{FF2B5EF4-FFF2-40B4-BE49-F238E27FC236}">
                <a16:creationId xmlns:a16="http://schemas.microsoft.com/office/drawing/2014/main" id="{282D1029-7063-94E9-8A18-369B67E05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5042" r="10193"/>
          <a:stretch/>
        </p:blipFill>
        <p:spPr bwMode="auto">
          <a:xfrm>
            <a:off x="7782196" y="1364732"/>
            <a:ext cx="3687021" cy="431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62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E3C330E-22AC-D5C5-F82C-6867D3A1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0406"/>
            <a:ext cx="7772400" cy="4837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9C9A8D-2AE6-0B93-2279-B959976DF343}"/>
              </a:ext>
            </a:extLst>
          </p:cNvPr>
          <p:cNvGrpSpPr/>
          <p:nvPr/>
        </p:nvGrpSpPr>
        <p:grpSpPr>
          <a:xfrm>
            <a:off x="292690" y="1355033"/>
            <a:ext cx="6924539" cy="2545398"/>
            <a:chOff x="292690" y="1355033"/>
            <a:chExt cx="6924539" cy="254539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9FD69FF-C413-BA96-D2AE-EC5C14754BCC}"/>
                </a:ext>
              </a:extLst>
            </p:cNvPr>
            <p:cNvCxnSpPr/>
            <p:nvPr/>
          </p:nvCxnSpPr>
          <p:spPr>
            <a:xfrm>
              <a:off x="1510908" y="2033749"/>
              <a:ext cx="645398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15BDA6-EE09-AB5E-E820-9D258B68CA30}"/>
                </a:ext>
              </a:extLst>
            </p:cNvPr>
            <p:cNvSpPr txBox="1"/>
            <p:nvPr/>
          </p:nvSpPr>
          <p:spPr>
            <a:xfrm>
              <a:off x="292690" y="1849082"/>
              <a:ext cx="128927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5"/>
                  </a:solidFill>
                </a:rPr>
                <a:t>script/editor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4F2EC5-34FB-997E-5339-7E3653EAB318}"/>
                </a:ext>
              </a:extLst>
            </p:cNvPr>
            <p:cNvSpPr/>
            <p:nvPr/>
          </p:nvSpPr>
          <p:spPr>
            <a:xfrm>
              <a:off x="2220686" y="1355033"/>
              <a:ext cx="4996543" cy="254539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AEB3A7-8B72-E321-4505-B8AFFC5C8395}"/>
              </a:ext>
            </a:extLst>
          </p:cNvPr>
          <p:cNvGrpSpPr/>
          <p:nvPr/>
        </p:nvGrpSpPr>
        <p:grpSpPr>
          <a:xfrm>
            <a:off x="653247" y="3940628"/>
            <a:ext cx="6563982" cy="1906966"/>
            <a:chOff x="653247" y="3940628"/>
            <a:chExt cx="6563982" cy="190696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D9C641E-2F0D-076B-3D5A-F76B81F564EB}"/>
                </a:ext>
              </a:extLst>
            </p:cNvPr>
            <p:cNvCxnSpPr/>
            <p:nvPr/>
          </p:nvCxnSpPr>
          <p:spPr>
            <a:xfrm>
              <a:off x="1510908" y="4755178"/>
              <a:ext cx="645398" cy="0"/>
            </a:xfrm>
            <a:prstGeom prst="straightConnector1">
              <a:avLst/>
            </a:prstGeom>
            <a:ln w="3810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B54D4E-982A-9412-BBE8-4B3EEC0038D2}"/>
                </a:ext>
              </a:extLst>
            </p:cNvPr>
            <p:cNvSpPr txBox="1"/>
            <p:nvPr/>
          </p:nvSpPr>
          <p:spPr>
            <a:xfrm>
              <a:off x="653247" y="4585901"/>
              <a:ext cx="904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console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8F4A73-10B8-348C-041A-4DA14B4949AE}"/>
                </a:ext>
              </a:extLst>
            </p:cNvPr>
            <p:cNvSpPr/>
            <p:nvPr/>
          </p:nvSpPr>
          <p:spPr>
            <a:xfrm>
              <a:off x="2220686" y="3940628"/>
              <a:ext cx="4996543" cy="1906966"/>
            </a:xfrm>
            <a:prstGeom prst="rect">
              <a:avLst/>
            </a:prstGeom>
            <a:noFill/>
            <a:ln w="38100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80E702-7CB3-2757-D46C-B135D7B13667}"/>
              </a:ext>
            </a:extLst>
          </p:cNvPr>
          <p:cNvGrpSpPr/>
          <p:nvPr/>
        </p:nvGrpSpPr>
        <p:grpSpPr>
          <a:xfrm>
            <a:off x="7246471" y="1355034"/>
            <a:ext cx="4784297" cy="1649424"/>
            <a:chOff x="7246471" y="1355034"/>
            <a:chExt cx="4784297" cy="164942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697123-AD29-9A59-D6A5-030EED0D6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1161" y="2018359"/>
              <a:ext cx="69668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AF0484-67C9-F070-E25D-217986F11742}"/>
                </a:ext>
              </a:extLst>
            </p:cNvPr>
            <p:cNvSpPr txBox="1"/>
            <p:nvPr/>
          </p:nvSpPr>
          <p:spPr>
            <a:xfrm>
              <a:off x="10727847" y="1849082"/>
              <a:ext cx="1302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environment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B2ABCD-FBC8-DA5B-3378-EEFF2DB247DE}"/>
                </a:ext>
              </a:extLst>
            </p:cNvPr>
            <p:cNvSpPr/>
            <p:nvPr/>
          </p:nvSpPr>
          <p:spPr>
            <a:xfrm>
              <a:off x="7246471" y="1355034"/>
              <a:ext cx="2724844" cy="164942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71BB76-F2C7-F26C-FE5A-A8E43B9CACB0}"/>
              </a:ext>
            </a:extLst>
          </p:cNvPr>
          <p:cNvGrpSpPr/>
          <p:nvPr/>
        </p:nvGrpSpPr>
        <p:grpSpPr>
          <a:xfrm>
            <a:off x="7246471" y="3037115"/>
            <a:ext cx="4612007" cy="2810480"/>
            <a:chOff x="7246471" y="3037115"/>
            <a:chExt cx="4612007" cy="281048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F6A0C27-8EE2-51EB-F095-9B0552717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1161" y="4739789"/>
              <a:ext cx="69668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3E59A6-1473-05F8-D0B6-EB2BD1DFEDFE}"/>
                </a:ext>
              </a:extLst>
            </p:cNvPr>
            <p:cNvSpPr txBox="1"/>
            <p:nvPr/>
          </p:nvSpPr>
          <p:spPr>
            <a:xfrm>
              <a:off x="10727847" y="4570512"/>
              <a:ext cx="11306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viewer etc.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089599-0919-A413-0A3E-2CA0A9B9ADA6}"/>
                </a:ext>
              </a:extLst>
            </p:cNvPr>
            <p:cNvSpPr/>
            <p:nvPr/>
          </p:nvSpPr>
          <p:spPr>
            <a:xfrm>
              <a:off x="7246471" y="3037115"/>
              <a:ext cx="2724844" cy="281048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" descr="Install R and Rstudio: why R rocks 💻 🔥">
            <a:extLst>
              <a:ext uri="{FF2B5EF4-FFF2-40B4-BE49-F238E27FC236}">
                <a16:creationId xmlns:a16="http://schemas.microsoft.com/office/drawing/2014/main" id="{824A6ABD-B94D-931F-9704-8CDB65DF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6" y="136739"/>
            <a:ext cx="2224933" cy="7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0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C7CBB-9171-C2AC-ED3D-563C4098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2695"/>
            <a:ext cx="7772400" cy="48526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FD69FF-C413-BA96-D2AE-EC5C14754BCC}"/>
              </a:ext>
            </a:extLst>
          </p:cNvPr>
          <p:cNvCxnSpPr/>
          <p:nvPr/>
        </p:nvCxnSpPr>
        <p:spPr>
          <a:xfrm>
            <a:off x="1510908" y="2033749"/>
            <a:ext cx="645398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15BDA6-EE09-AB5E-E820-9D258B68CA30}"/>
              </a:ext>
            </a:extLst>
          </p:cNvPr>
          <p:cNvSpPr txBox="1"/>
          <p:nvPr/>
        </p:nvSpPr>
        <p:spPr>
          <a:xfrm>
            <a:off x="292690" y="1849082"/>
            <a:ext cx="12892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script/editor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4F2EC5-34FB-997E-5339-7E3653EAB318}"/>
              </a:ext>
            </a:extLst>
          </p:cNvPr>
          <p:cNvSpPr/>
          <p:nvPr/>
        </p:nvSpPr>
        <p:spPr>
          <a:xfrm>
            <a:off x="2220686" y="1355033"/>
            <a:ext cx="4996543" cy="25453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C3CAE-20FD-86C7-DD34-5EB1A44E800B}"/>
              </a:ext>
            </a:extLst>
          </p:cNvPr>
          <p:cNvSpPr txBox="1"/>
          <p:nvPr/>
        </p:nvSpPr>
        <p:spPr>
          <a:xfrm>
            <a:off x="88084" y="2176751"/>
            <a:ext cx="2092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install + load packages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perform operations, create variables, create objects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write functions, loops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import and export data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data exploration, cleaning, analysis, and visualization</a:t>
            </a:r>
          </a:p>
        </p:txBody>
      </p:sp>
      <p:pic>
        <p:nvPicPr>
          <p:cNvPr id="4" name="Picture 2" descr="Install R and Rstudio: why R rocks 💻 🔥">
            <a:extLst>
              <a:ext uri="{FF2B5EF4-FFF2-40B4-BE49-F238E27FC236}">
                <a16:creationId xmlns:a16="http://schemas.microsoft.com/office/drawing/2014/main" id="{811D8648-1CF5-0795-9A80-A6484266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6" y="136739"/>
            <a:ext cx="2224933" cy="7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5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C68663-74ED-9B07-DE26-51766427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2695"/>
            <a:ext cx="7772400" cy="48526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697123-AD29-9A59-D6A5-030EED0D6D54}"/>
              </a:ext>
            </a:extLst>
          </p:cNvPr>
          <p:cNvCxnSpPr>
            <a:cxnSpLocks/>
          </p:cNvCxnSpPr>
          <p:nvPr/>
        </p:nvCxnSpPr>
        <p:spPr>
          <a:xfrm flipH="1">
            <a:off x="10031161" y="2018359"/>
            <a:ext cx="69668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AF0484-67C9-F070-E25D-217986F11742}"/>
              </a:ext>
            </a:extLst>
          </p:cNvPr>
          <p:cNvSpPr txBox="1"/>
          <p:nvPr/>
        </p:nvSpPr>
        <p:spPr>
          <a:xfrm>
            <a:off x="10727847" y="1849082"/>
            <a:ext cx="1302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environment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2ABCD-FBC8-DA5B-3378-EEFF2DB247DE}"/>
              </a:ext>
            </a:extLst>
          </p:cNvPr>
          <p:cNvSpPr/>
          <p:nvPr/>
        </p:nvSpPr>
        <p:spPr>
          <a:xfrm>
            <a:off x="7246471" y="1355034"/>
            <a:ext cx="2724844" cy="1649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416B21-B78E-C5A3-3A9C-8B671BBE3235}"/>
              </a:ext>
            </a:extLst>
          </p:cNvPr>
          <p:cNvSpPr txBox="1"/>
          <p:nvPr/>
        </p:nvSpPr>
        <p:spPr>
          <a:xfrm>
            <a:off x="10059790" y="2118211"/>
            <a:ext cx="2092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displays variables and their values </a:t>
            </a:r>
          </a:p>
        </p:txBody>
      </p:sp>
      <p:pic>
        <p:nvPicPr>
          <p:cNvPr id="4" name="Picture 2" descr="Install R and Rstudio: why R rocks 💻 🔥">
            <a:extLst>
              <a:ext uri="{FF2B5EF4-FFF2-40B4-BE49-F238E27FC236}">
                <a16:creationId xmlns:a16="http://schemas.microsoft.com/office/drawing/2014/main" id="{259A5A51-1C1A-6777-8E86-EC127FAE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6" y="136739"/>
            <a:ext cx="2224933" cy="7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26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578FD1-9424-4115-4C84-E4F9FE1A1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2695"/>
            <a:ext cx="7772400" cy="48526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697123-AD29-9A59-D6A5-030EED0D6D54}"/>
              </a:ext>
            </a:extLst>
          </p:cNvPr>
          <p:cNvCxnSpPr>
            <a:cxnSpLocks/>
          </p:cNvCxnSpPr>
          <p:nvPr/>
        </p:nvCxnSpPr>
        <p:spPr>
          <a:xfrm flipH="1">
            <a:off x="10031161" y="2018359"/>
            <a:ext cx="69668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AF0484-67C9-F070-E25D-217986F11742}"/>
              </a:ext>
            </a:extLst>
          </p:cNvPr>
          <p:cNvSpPr txBox="1"/>
          <p:nvPr/>
        </p:nvSpPr>
        <p:spPr>
          <a:xfrm>
            <a:off x="10727847" y="1849082"/>
            <a:ext cx="1302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environment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2ABCD-FBC8-DA5B-3378-EEFF2DB247DE}"/>
              </a:ext>
            </a:extLst>
          </p:cNvPr>
          <p:cNvSpPr/>
          <p:nvPr/>
        </p:nvSpPr>
        <p:spPr>
          <a:xfrm>
            <a:off x="7246471" y="1355034"/>
            <a:ext cx="2724844" cy="1649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416B21-B78E-C5A3-3A9C-8B671BBE3235}"/>
              </a:ext>
            </a:extLst>
          </p:cNvPr>
          <p:cNvSpPr txBox="1"/>
          <p:nvPr/>
        </p:nvSpPr>
        <p:spPr>
          <a:xfrm>
            <a:off x="10059790" y="2118211"/>
            <a:ext cx="2092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displays variables and their values 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easily remove unwanted variables (shift to grid view)</a:t>
            </a:r>
          </a:p>
        </p:txBody>
      </p:sp>
      <p:pic>
        <p:nvPicPr>
          <p:cNvPr id="5" name="Picture 2" descr="Install R and Rstudio: why R rocks 💻 🔥">
            <a:extLst>
              <a:ext uri="{FF2B5EF4-FFF2-40B4-BE49-F238E27FC236}">
                <a16:creationId xmlns:a16="http://schemas.microsoft.com/office/drawing/2014/main" id="{E059EF84-1B6D-CCC7-BF6A-72F69C873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6" y="136739"/>
            <a:ext cx="2224933" cy="7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37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98CF7-7911-F7F5-8C95-01D28A11F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2695"/>
            <a:ext cx="7772400" cy="48526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697123-AD29-9A59-D6A5-030EED0D6D54}"/>
              </a:ext>
            </a:extLst>
          </p:cNvPr>
          <p:cNvCxnSpPr>
            <a:cxnSpLocks/>
          </p:cNvCxnSpPr>
          <p:nvPr/>
        </p:nvCxnSpPr>
        <p:spPr>
          <a:xfrm flipH="1">
            <a:off x="10031161" y="2018359"/>
            <a:ext cx="69668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AF0484-67C9-F070-E25D-217986F11742}"/>
              </a:ext>
            </a:extLst>
          </p:cNvPr>
          <p:cNvSpPr txBox="1"/>
          <p:nvPr/>
        </p:nvSpPr>
        <p:spPr>
          <a:xfrm>
            <a:off x="10727847" y="1849082"/>
            <a:ext cx="1302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environment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2ABCD-FBC8-DA5B-3378-EEFF2DB247DE}"/>
              </a:ext>
            </a:extLst>
          </p:cNvPr>
          <p:cNvSpPr/>
          <p:nvPr/>
        </p:nvSpPr>
        <p:spPr>
          <a:xfrm>
            <a:off x="7246471" y="1355034"/>
            <a:ext cx="2724844" cy="1649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416B21-B78E-C5A3-3A9C-8B671BBE3235}"/>
              </a:ext>
            </a:extLst>
          </p:cNvPr>
          <p:cNvSpPr txBox="1"/>
          <p:nvPr/>
        </p:nvSpPr>
        <p:spPr>
          <a:xfrm>
            <a:off x="10059790" y="2118211"/>
            <a:ext cx="2092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displays variables and their values 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lang="en-US" sz="1200" dirty="0"/>
              <a:t>easily remove unwanted variables (shift to grid view)</a:t>
            </a:r>
          </a:p>
        </p:txBody>
      </p:sp>
      <p:pic>
        <p:nvPicPr>
          <p:cNvPr id="3" name="Picture 2" descr="Install R and Rstudio: why R rocks 💻 🔥">
            <a:extLst>
              <a:ext uri="{FF2B5EF4-FFF2-40B4-BE49-F238E27FC236}">
                <a16:creationId xmlns:a16="http://schemas.microsoft.com/office/drawing/2014/main" id="{D61FCE1A-D317-AB40-1BC0-C96EEC5BA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6" y="136739"/>
            <a:ext cx="2224933" cy="7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599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9449</TotalTime>
  <Words>1188</Words>
  <Application>Microsoft Macintosh PowerPoint</Application>
  <PresentationFormat>Widescreen</PresentationFormat>
  <Paragraphs>166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Consolas</vt:lpstr>
      <vt:lpstr>Wingdings</vt:lpstr>
      <vt:lpstr>Office Theme</vt:lpstr>
      <vt:lpstr>R Programming &amp; Data Analysis</vt:lpstr>
      <vt:lpstr>PowerPoint Presentation</vt:lpstr>
      <vt:lpstr>What is programming?</vt:lpstr>
      <vt:lpstr>Programming uses (for data analysis)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Scripting in R Studio</vt:lpstr>
      <vt:lpstr>R Packages</vt:lpstr>
      <vt:lpstr>Basic commands</vt:lpstr>
      <vt:lpstr>Shortcuts</vt:lpstr>
      <vt:lpstr>Common data types and objects</vt:lpstr>
      <vt:lpstr>Assigning variables</vt:lpstr>
      <vt:lpstr>Basic operations and functions</vt:lpstr>
      <vt:lpstr>Importing and exploring data</vt:lpstr>
      <vt:lpstr>Upcoming R Workshops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Shireen Parimoo</dc:creator>
  <cp:lastModifiedBy>Shireen Parimoo</cp:lastModifiedBy>
  <cp:revision>99</cp:revision>
  <dcterms:created xsi:type="dcterms:W3CDTF">2024-05-28T20:16:01Z</dcterms:created>
  <dcterms:modified xsi:type="dcterms:W3CDTF">2024-09-10T14:53:49Z</dcterms:modified>
</cp:coreProperties>
</file>